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94"/>
  </p:notesMasterIdLst>
  <p:handoutMasterIdLst>
    <p:handoutMasterId r:id="rId95"/>
  </p:handoutMasterIdLst>
  <p:sldIdLst>
    <p:sldId id="256" r:id="rId2"/>
    <p:sldId id="616" r:id="rId3"/>
    <p:sldId id="679" r:id="rId4"/>
    <p:sldId id="680" r:id="rId5"/>
    <p:sldId id="502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81" r:id="rId48"/>
    <p:sldId id="662" r:id="rId49"/>
    <p:sldId id="663" r:id="rId50"/>
    <p:sldId id="664" r:id="rId51"/>
    <p:sldId id="682" r:id="rId52"/>
    <p:sldId id="666" r:id="rId53"/>
    <p:sldId id="683" r:id="rId54"/>
    <p:sldId id="684" r:id="rId55"/>
    <p:sldId id="685" r:id="rId56"/>
    <p:sldId id="670" r:id="rId57"/>
    <p:sldId id="671" r:id="rId58"/>
    <p:sldId id="672" r:id="rId59"/>
    <p:sldId id="673" r:id="rId60"/>
    <p:sldId id="674" r:id="rId61"/>
    <p:sldId id="675" r:id="rId62"/>
    <p:sldId id="676" r:id="rId63"/>
    <p:sldId id="677" r:id="rId64"/>
    <p:sldId id="678" r:id="rId65"/>
    <p:sldId id="686" r:id="rId66"/>
    <p:sldId id="687" r:id="rId67"/>
    <p:sldId id="688" r:id="rId68"/>
    <p:sldId id="689" r:id="rId69"/>
    <p:sldId id="690" r:id="rId70"/>
    <p:sldId id="691" r:id="rId71"/>
    <p:sldId id="692" r:id="rId72"/>
    <p:sldId id="693" r:id="rId73"/>
    <p:sldId id="694" r:id="rId74"/>
    <p:sldId id="695" r:id="rId75"/>
    <p:sldId id="696" r:id="rId76"/>
    <p:sldId id="697" r:id="rId77"/>
    <p:sldId id="698" r:id="rId78"/>
    <p:sldId id="699" r:id="rId79"/>
    <p:sldId id="700" r:id="rId80"/>
    <p:sldId id="701" r:id="rId81"/>
    <p:sldId id="702" r:id="rId82"/>
    <p:sldId id="703" r:id="rId83"/>
    <p:sldId id="704" r:id="rId84"/>
    <p:sldId id="705" r:id="rId85"/>
    <p:sldId id="706" r:id="rId86"/>
    <p:sldId id="707" r:id="rId87"/>
    <p:sldId id="708" r:id="rId88"/>
    <p:sldId id="709" r:id="rId89"/>
    <p:sldId id="710" r:id="rId90"/>
    <p:sldId id="711" r:id="rId91"/>
    <p:sldId id="738" r:id="rId92"/>
    <p:sldId id="714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616"/>
            <p14:sldId id="679"/>
            <p14:sldId id="680"/>
            <p14:sldId id="502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81"/>
            <p14:sldId id="662"/>
            <p14:sldId id="663"/>
            <p14:sldId id="664"/>
            <p14:sldId id="682"/>
            <p14:sldId id="666"/>
            <p14:sldId id="683"/>
            <p14:sldId id="684"/>
            <p14:sldId id="685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38"/>
            <p14:sldId id="7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6AE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87" autoAdjust="0"/>
    <p:restoredTop sz="77778" autoAdjust="0"/>
  </p:normalViewPr>
  <p:slideViewPr>
    <p:cSldViewPr snapToGrid="0" snapToObjects="1">
      <p:cViewPr varScale="1">
        <p:scale>
          <a:sx n="80" d="100"/>
          <a:sy n="80" d="100"/>
        </p:scale>
        <p:origin x="12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4" Type="http://schemas.openxmlformats.org/officeDocument/2006/relationships/image" Target="../media/image10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2BE45-FD26-4628-8A32-854CAFB95862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732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295D7F-DC97-4C6D-9BC3-A032A6E3253C}" type="slidenum">
              <a:rPr lang="en-GB"/>
              <a:pPr/>
              <a:t>87</a:t>
            </a:fld>
            <a:endParaRPr lang="en-GB"/>
          </a:p>
        </p:txBody>
      </p:sp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09A4A7F-2CA2-4E27-90ED-97C322A121D9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87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5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FE33CF-C56A-47E4-8D74-BDD4C60475AE}" type="slidenum">
              <a:rPr lang="en-GB"/>
              <a:pPr/>
              <a:t>88</a:t>
            </a:fld>
            <a:endParaRPr lang="en-GB"/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AAAECAB-DB39-4379-A9B8-88467244E53D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88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3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657F3-D414-4793-B4BB-C29DFD80FB64}" type="slidenum">
              <a:rPr lang="en-GB"/>
              <a:pPr/>
              <a:t>89</a:t>
            </a:fld>
            <a:endParaRPr lang="en-GB"/>
          </a:p>
        </p:txBody>
      </p:sp>
      <p:sp>
        <p:nvSpPr>
          <p:cNvPr id="10752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0F7992C-555B-4A1F-AA79-AF721FEFB8A5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89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6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C01209-6907-4C76-BE52-556423484D37}" type="slidenum">
              <a:rPr lang="en-GB"/>
              <a:pPr/>
              <a:t>90</a:t>
            </a:fld>
            <a:endParaRPr lang="en-GB"/>
          </a:p>
        </p:txBody>
      </p:sp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7DC8D73-2BA1-447B-9AC3-AB0E9192B3D6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90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Harmonic</a:t>
            </a:r>
            <a:r>
              <a:rPr lang="en-US" baseline="0" dirty="0"/>
              <a:t> mean = good for rates vs absolute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4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0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1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6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83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8.emf"/><Relationship Id="rId4" Type="http://schemas.openxmlformats.org/officeDocument/2006/relationships/oleObject" Target="../embeddings/oleObject1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08.emf"/><Relationship Id="rId5" Type="http://schemas.openxmlformats.org/officeDocument/2006/relationships/image" Target="../media/image109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biolab.si/2016/04/25/association-rules-in-orang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503350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679646"/>
            <a:ext cx="2576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#22 – 11/7/2019</a:t>
            </a:r>
          </a:p>
          <a:p>
            <a:r>
              <a:rPr lang="en-US" sz="1600" b="1" dirty="0"/>
              <a:t>Lecture #23 – 11/12/2019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7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3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8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9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3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14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9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#3 is due on </a:t>
            </a:r>
            <a:r>
              <a:rPr lang="en-US" dirty="0">
                <a:solidFill>
                  <a:schemeClr val="tx2"/>
                </a:solidFill>
              </a:rPr>
              <a:t>Wednesday, November 20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/>
              <a:t>.</a:t>
            </a:r>
          </a:p>
          <a:p>
            <a:r>
              <a:rPr lang="en-US" dirty="0"/>
              <a:t>Project #4 should be out by then, too!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This is the shortest project (by far)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It’s also fun!  You should do it fast and early </a:t>
            </a:r>
            <a:r>
              <a:rPr lang="en-US" b="0" dirty="0">
                <a:sym typeface="Wingdings"/>
              </a:rPr>
              <a:t>.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Project #4 will likely be due on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December 4th</a:t>
            </a:r>
            <a:r>
              <a:rPr lang="en-US" b="0" dirty="0">
                <a:sym typeface="Wingdings"/>
              </a:rPr>
              <a:t>.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Questions about the final tutorial ?????????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747" y="4992915"/>
            <a:ext cx="2834317" cy="15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0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79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1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2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92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5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2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dirty="0"/>
              <a:t>Quick Aside for Project #3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006862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Precision</a:t>
            </a:r>
            <a:r>
              <a:rPr lang="en-US" dirty="0"/>
              <a:t> P:</a:t>
            </a:r>
            <a:br>
              <a:rPr lang="en-US" dirty="0"/>
            </a:br>
            <a:r>
              <a:rPr lang="en-US" dirty="0"/>
              <a:t>	#correct positive results / #positive results returned</a:t>
            </a:r>
          </a:p>
          <a:p>
            <a:r>
              <a:rPr lang="en-US" dirty="0">
                <a:solidFill>
                  <a:schemeClr val="tx2"/>
                </a:solidFill>
              </a:rPr>
              <a:t>Recall</a:t>
            </a:r>
            <a:r>
              <a:rPr lang="en-US" dirty="0"/>
              <a:t> R:</a:t>
            </a:r>
            <a:br>
              <a:rPr lang="en-US" dirty="0"/>
            </a:br>
            <a:r>
              <a:rPr lang="en-US" dirty="0"/>
              <a:t>	#correct positive results / #all possible positive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140" y="3358782"/>
            <a:ext cx="2688736" cy="322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816" y="3875845"/>
            <a:ext cx="3771092" cy="21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4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41828" y="5950858"/>
            <a:ext cx="7402285" cy="6879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combinations_with_replacement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p,r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r-length tuples, in sorted order,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1521428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62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03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8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9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0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3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6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5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7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Quick Aside for Project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F-Score</a:t>
            </a:r>
            <a:r>
              <a:rPr lang="en-US" dirty="0"/>
              <a:t> F:</a:t>
            </a:r>
            <a:br>
              <a:rPr lang="en-US" dirty="0"/>
            </a:br>
            <a:r>
              <a:rPr lang="en-US" dirty="0"/>
              <a:t>	weighted average of the precision and recall of a test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: (harmonic) mean of precision and recall: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parameterized to attach higher importance to recall: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049407"/>
            <a:ext cx="56642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4679462"/>
            <a:ext cx="4660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0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74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1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888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410199"/>
            <a:ext cx="9144000" cy="14478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93"/>
            <a:ext cx="91440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972" y="5215247"/>
            <a:ext cx="663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7" name="Rectangle 6"/>
          <p:cNvSpPr/>
          <p:nvPr/>
        </p:nvSpPr>
        <p:spPr>
          <a:xfrm rot="20683722">
            <a:off x="1986173" y="3161424"/>
            <a:ext cx="654308" cy="1342569"/>
          </a:xfrm>
          <a:prstGeom prst="rect">
            <a:avLst/>
          </a:prstGeom>
          <a:solidFill>
            <a:srgbClr val="6BC6AE"/>
          </a:solidFill>
          <a:ln>
            <a:noFill/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10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6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5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0114" cy="1371600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r>
              <a:rPr lang="en-US" dirty="0"/>
              <a:t>Model parameters:</a:t>
            </a:r>
          </a:p>
          <a:p>
            <a:br>
              <a:rPr lang="en-US" dirty="0"/>
            </a:br>
            <a:r>
              <a:rPr lang="en-US" dirty="0"/>
              <a:t>Hypothesis function:                                 ??????????????</a:t>
            </a:r>
          </a:p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approximate input given input, or</a:t>
            </a:r>
          </a:p>
          <a:p>
            <a:br>
              <a:rPr lang="en-US" dirty="0"/>
            </a:br>
            <a:r>
              <a:rPr lang="en-US" dirty="0"/>
              <a:t>Loss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22" y="1642836"/>
            <a:ext cx="34671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60" y="2137818"/>
            <a:ext cx="11049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92" y="2918549"/>
            <a:ext cx="20447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593" y="3304627"/>
            <a:ext cx="2298700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994" y="4091780"/>
            <a:ext cx="26670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20" y="4908760"/>
            <a:ext cx="3507037" cy="6115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764" y="5006087"/>
            <a:ext cx="3220358" cy="420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3057" y="5673374"/>
            <a:ext cx="4978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30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23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Non-convex optimization problem </a:t>
            </a:r>
            <a:r>
              <a:rPr lang="en-US" dirty="0">
                <a:sym typeface="Wingdings"/>
              </a:rPr>
              <a:t> locally good solutions</a:t>
            </a:r>
          </a:p>
          <a:p>
            <a:r>
              <a:rPr lang="en-US" dirty="0">
                <a:sym typeface="Wingdings"/>
              </a:rPr>
              <a:t>Given: dataset x</a:t>
            </a:r>
            <a:r>
              <a:rPr lang="en-US" baseline="30000" dirty="0">
                <a:sym typeface="Wingdings"/>
              </a:rPr>
              <a:t>(</a:t>
            </a:r>
            <a:r>
              <a:rPr lang="en-US" baseline="30000" dirty="0" err="1">
                <a:sym typeface="Wingdings"/>
              </a:rPr>
              <a:t>i</a:t>
            </a:r>
            <a:r>
              <a:rPr lang="en-US" baseline="30000" dirty="0">
                <a:sym typeface="Wingdings"/>
              </a:rPr>
              <a:t>)</a:t>
            </a:r>
            <a:r>
              <a:rPr lang="en-US" dirty="0">
                <a:sym typeface="Wingdings"/>
              </a:rPr>
              <a:t>, number of clusters k</a:t>
            </a:r>
          </a:p>
          <a:p>
            <a:r>
              <a:rPr lang="en-US" dirty="0">
                <a:sym typeface="Wingdings"/>
              </a:rPr>
              <a:t>Initialize k cluster centers: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Repeat until convergence or bored: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Compute cluster assignments: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Re-compute the new cluster means: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86" y="3010807"/>
            <a:ext cx="56134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36" y="4440464"/>
            <a:ext cx="63119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36" y="5859463"/>
            <a:ext cx="6489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3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88" y="1752600"/>
            <a:ext cx="637502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07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05" y="1752600"/>
            <a:ext cx="6406046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7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573" y="1752600"/>
            <a:ext cx="634325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27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3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71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4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3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5298834"/>
            <a:ext cx="9144000" cy="15591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87923" y="5298834"/>
            <a:ext cx="923192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Filling in the gaps: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Nonlinear regression &amp;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2341" y="6598083"/>
            <a:ext cx="222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</a:rPr>
              <a:t>Thanks: Zico </a:t>
            </a:r>
            <a:r>
              <a:rPr lang="en-US" sz="1400" i="1" dirty="0" err="1">
                <a:solidFill>
                  <a:schemeClr val="bg1"/>
                </a:solidFill>
              </a:rPr>
              <a:t>Kolter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231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93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92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2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15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5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4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370432"/>
            <a:ext cx="7656286" cy="1371600"/>
          </a:xfrm>
        </p:spPr>
        <p:txBody>
          <a:bodyPr/>
          <a:lstStyle/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3" y="2299718"/>
            <a:ext cx="2225538" cy="419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20" y="4167780"/>
            <a:ext cx="1679122" cy="22388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07543" y="4876801"/>
            <a:ext cx="1378857" cy="653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1593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you</a:t>
            </a:r>
            <a:r>
              <a:rPr lang="mr-IN" dirty="0"/>
              <a:t>’</a:t>
            </a:r>
            <a:r>
              <a:rPr lang="en-US" dirty="0" err="1"/>
              <a:t>ve</a:t>
            </a:r>
            <a:r>
              <a:rPr lang="en-US" dirty="0"/>
              <a:t> measured lots of features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Overfitting, interpretability issues, visualization, computation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endParaRPr lang="en-US" b="0" dirty="0"/>
          </a:p>
          <a:p>
            <a:r>
              <a:rPr lang="en-US" dirty="0"/>
              <a:t>Principal component analysis (PCA) does this by preserving the axis of major variation in the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9428" y="2699657"/>
            <a:ext cx="7525658" cy="10450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combine raw </a:t>
            </a:r>
            <a:r>
              <a:rPr lang="en-US" sz="2400"/>
              <a:t>features into </a:t>
            </a:r>
            <a:r>
              <a:rPr lang="en-US" sz="2400" dirty="0"/>
              <a:t>new features that yield a simpler description of the same system?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085" y="4691743"/>
            <a:ext cx="1939491" cy="1946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932" y="5410198"/>
            <a:ext cx="1772557" cy="32228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67200" y="5410199"/>
            <a:ext cx="1016000" cy="3222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Images: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14921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0" grpId="0" animBg="1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Assume: data is normalized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Zero mean, unit (= 1) variance</a:t>
            </a:r>
          </a:p>
          <a:p>
            <a:r>
              <a:rPr lang="en-US" dirty="0"/>
              <a:t>Hypothesis function: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multiply input by low rank matrix </a:t>
            </a:r>
            <a:r>
              <a:rPr lang="en-US" b="0" i="1" dirty="0"/>
              <a:t>W</a:t>
            </a:r>
            <a:r>
              <a:rPr lang="en-US" b="0" dirty="0"/>
              <a:t> (“compress” it), then map back into the initial space using </a:t>
            </a:r>
            <a:r>
              <a:rPr lang="en-US" b="0" i="1" dirty="0"/>
              <a:t>U</a:t>
            </a:r>
          </a:p>
          <a:p>
            <a:r>
              <a:rPr lang="en-US" dirty="0"/>
              <a:t>Loss function: squared distance (like k-means)</a:t>
            </a:r>
          </a:p>
          <a:p>
            <a:endParaRPr lang="en-US" dirty="0"/>
          </a:p>
          <a:p>
            <a:r>
              <a:rPr lang="en-US" dirty="0"/>
              <a:t>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8022"/>
            <a:ext cx="68580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673603"/>
            <a:ext cx="43434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5500007"/>
            <a:ext cx="4927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6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Dimensionality reduction</a:t>
            </a:r>
            <a:r>
              <a:rPr lang="en-US" dirty="0"/>
              <a:t>: main use of PCA for data science applications</a:t>
            </a:r>
          </a:p>
          <a:p>
            <a:r>
              <a:rPr lang="en-US" dirty="0"/>
              <a:t>If                                 , then                      is a reduced (probably with some loss) representation of input features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2" y="2482850"/>
            <a:ext cx="2222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36" y="2413908"/>
            <a:ext cx="14859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86" y="3388178"/>
            <a:ext cx="2743200" cy="318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886" y="4142015"/>
            <a:ext cx="2844800" cy="128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815" y="3309621"/>
            <a:ext cx="2755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32100"/>
            <a:ext cx="7620000" cy="3294063"/>
          </a:xfrm>
        </p:spPr>
        <p:txBody>
          <a:bodyPr/>
          <a:lstStyle/>
          <a:p>
            <a:r>
              <a:rPr lang="en-US" dirty="0"/>
              <a:t>PCA optimization problem is non-convex      ???????????</a:t>
            </a:r>
          </a:p>
          <a:p>
            <a:r>
              <a:rPr lang="en-US" dirty="0"/>
              <a:t>We can solve the problem exactly using the singular value decomposition (SVD):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Factorize matrix M = U </a:t>
            </a:r>
            <a:r>
              <a:rPr lang="el-GR" b="0" dirty="0"/>
              <a:t>Σ</a:t>
            </a:r>
            <a:r>
              <a:rPr lang="en-US" b="0" dirty="0"/>
              <a:t> V</a:t>
            </a:r>
            <a:r>
              <a:rPr lang="en-US" b="0" baseline="30000" dirty="0"/>
              <a:t>T</a:t>
            </a:r>
            <a:r>
              <a:rPr lang="en-US" b="0" dirty="0"/>
              <a:t>        (also used to approximate)</a:t>
            </a:r>
            <a:endParaRPr lang="el-GR" b="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752600"/>
            <a:ext cx="4927600" cy="107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376" y="4557486"/>
            <a:ext cx="1981200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n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0051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33944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37837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48118" y="5094515"/>
            <a:ext cx="522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58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1576" y="632030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40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Σ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623637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30000" dirty="0"/>
              <a:t>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30051" y="4557486"/>
            <a:ext cx="800556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r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7532449" y="3980423"/>
            <a:ext cx="800556" cy="19726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n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4833944" y="4564502"/>
            <a:ext cx="800556" cy="8005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r</a:t>
            </a:r>
          </a:p>
        </p:txBody>
      </p:sp>
      <p:sp>
        <p:nvSpPr>
          <p:cNvPr id="21" name="Explosion 2 20"/>
          <p:cNvSpPr/>
          <p:nvPr/>
        </p:nvSpPr>
        <p:spPr>
          <a:xfrm>
            <a:off x="5966736" y="142422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32689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10" grpId="0" animBg="1"/>
      <p:bldP spid="11" grpId="0" animBg="1"/>
      <p:bldP spid="12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87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Solving PCA exactly using the SVD: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Normalize input data, pick #components 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(exact) SVD of X = U </a:t>
            </a:r>
            <a:r>
              <a:rPr lang="el-GR" dirty="0"/>
              <a:t>Σ</a:t>
            </a:r>
            <a:r>
              <a:rPr lang="en-US" dirty="0"/>
              <a:t> V</a:t>
            </a:r>
            <a:r>
              <a:rPr lang="en-US" baseline="30000" dirty="0"/>
              <a:t>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 = V</a:t>
            </a:r>
            <a:r>
              <a:rPr lang="en-US" baseline="-25000" dirty="0"/>
              <a:t>:,1:k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30000" dirty="0"/>
              <a:t>-1</a:t>
            </a:r>
            <a:r>
              <a:rPr lang="en-US" baseline="-25000" dirty="0"/>
              <a:t>1:k,1:k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 = V</a:t>
            </a:r>
            <a:r>
              <a:rPr lang="en-US" baseline="30000" dirty="0"/>
              <a:t>T</a:t>
            </a:r>
            <a:r>
              <a:rPr lang="en-US" baseline="-25000" dirty="0"/>
              <a:t>:,1:k</a:t>
            </a:r>
          </a:p>
          <a:p>
            <a:endParaRPr lang="en-US" dirty="0"/>
          </a:p>
          <a:p>
            <a:r>
              <a:rPr lang="en-US" dirty="0"/>
              <a:t>Loss is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30" y="3779974"/>
            <a:ext cx="22225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04" y="5014773"/>
            <a:ext cx="1302878" cy="994048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5124907" y="4249874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21792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roll your own PCA easily (assuming a call to SVD via </a:t>
            </a:r>
            <a:r>
              <a:rPr lang="en-US" dirty="0" err="1"/>
              <a:t>SciPy</a:t>
            </a:r>
            <a:r>
              <a:rPr lang="en-US" dirty="0"/>
              <a:t> or similar) 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or just use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058885"/>
            <a:ext cx="8048171" cy="2351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sklearn.decomposition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PCA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latin typeface="Courier" charset="0"/>
                <a:ea typeface="Courier" charset="0"/>
                <a:cs typeface="Courier" charset="0"/>
              </a:rPr>
              <a:t>X=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([[-1,-1],[-2,-1],[-3,-2],[1,1],[2,1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,[3,2]])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Fit PCA with 2 components (i.e., two final features)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PCA(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n_components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=2)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pca.explained_variance_ratio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_)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508168"/>
            <a:ext cx="8048171" cy="45357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urier" charset="0"/>
                <a:ea typeface="Courier" charset="0"/>
                <a:cs typeface="Courier" charset="0"/>
              </a:rPr>
              <a:t>[ 0.99244... 0.00755...]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64343" y="6068060"/>
            <a:ext cx="5312228" cy="539918"/>
            <a:chOff x="1364343" y="6068060"/>
            <a:chExt cx="5312228" cy="539918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1364343" y="6068060"/>
              <a:ext cx="566057" cy="318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01371" y="6238646"/>
              <a:ext cx="477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Looks like our </a:t>
              </a:r>
              <a:r>
                <a:rPr lang="en-US"/>
                <a:t>data basically sit on a line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How to use PCA &amp; Friends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19171"/>
          </a:xfrm>
        </p:spPr>
        <p:txBody>
          <a:bodyPr>
            <a:normAutofit/>
          </a:bodyPr>
          <a:lstStyle/>
          <a:p>
            <a:r>
              <a:rPr lang="en-US" dirty="0"/>
              <a:t>Unsupervised learning methods are useful for EDA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 or reduce to a few dimensions and visualize!</a:t>
            </a:r>
          </a:p>
          <a:p>
            <a:endParaRPr lang="en-US" dirty="0"/>
          </a:p>
          <a:p>
            <a:r>
              <a:rPr lang="en-US" dirty="0"/>
              <a:t>Also useful as data prep before supervised learning!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Run PCA, get W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Transform                               </a:t>
            </a:r>
            <a:r>
              <a:rPr lang="mr-IN" b="0" dirty="0"/>
              <a:t>–</a:t>
            </a:r>
            <a:r>
              <a:rPr lang="en-US" b="0" dirty="0"/>
              <a:t> (reduce </a:t>
            </a:r>
            <a:r>
              <a:rPr lang="en-US" b="0" dirty="0" err="1"/>
              <a:t>colinearity</a:t>
            </a:r>
            <a:r>
              <a:rPr lang="en-US" b="0" dirty="0"/>
              <a:t>, dimension)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Train and test your favorite supervised classifier</a:t>
            </a:r>
          </a:p>
          <a:p>
            <a:r>
              <a:rPr lang="en-US" dirty="0"/>
              <a:t>Or use k-means to set up radial basis functions (RBFs):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Get k centers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Create RBF features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41" y="3864087"/>
            <a:ext cx="1968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86" y="5199741"/>
            <a:ext cx="19050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1" y="5628084"/>
            <a:ext cx="3835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5354321"/>
            <a:ext cx="6930571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 </a:t>
            </a:r>
            <a:r>
              <a:rPr lang="en-US"/>
              <a:t>&amp; Collaborative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86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309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Recommender systems</a:t>
            </a:r>
            <a:r>
              <a:rPr lang="en-US" dirty="0"/>
              <a:t>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4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TFotF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93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 feel like: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Supervised learning (we know the user watched some movies, so these are like labels)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Unsupervised learning (we want to find latent structure, e.g., genres of movies)</a:t>
            </a:r>
          </a:p>
          <a:p>
            <a:r>
              <a:rPr lang="en-US" dirty="0"/>
              <a:t>They fall somewhere in between, in “Information Filtering” or Information Retrieval”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we can still just phrase the problem in terms of hypothesis classes, loss functions, and optimization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9014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Pure user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Profession/Salary</a:t>
            </a:r>
          </a:p>
          <a:p>
            <a:r>
              <a:rPr lang="en-US" dirty="0">
                <a:solidFill>
                  <a:schemeClr val="tx2"/>
                </a:solidFill>
              </a:rPr>
              <a:t>Pure 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Movie budget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Main actors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it a Netflix release?</a:t>
            </a:r>
          </a:p>
          <a:p>
            <a:r>
              <a:rPr lang="en-US" dirty="0">
                <a:solidFill>
                  <a:schemeClr val="tx2"/>
                </a:solidFill>
              </a:rPr>
              <a:t>User-item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items are most similar to those I’ve watched before?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users are most similar to me, and what did they watch?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171" y="2334041"/>
            <a:ext cx="3585029" cy="24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9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488"/>
            <a:ext cx="7620000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Collaborative filtering</a:t>
            </a:r>
            <a:r>
              <a:rPr lang="en-US" dirty="0"/>
              <a:t> (CF): recommender systems that predict based only on the expressed preferences of other users for an item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751592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4685" y="3910352"/>
            <a:ext cx="104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 =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30433" y="3396343"/>
            <a:ext cx="2322285" cy="2555649"/>
            <a:chOff x="5830433" y="3396343"/>
            <a:chExt cx="2322285" cy="2555649"/>
          </a:xfrm>
        </p:grpSpPr>
        <p:sp>
          <p:nvSpPr>
            <p:cNvPr id="7" name="TextBox 6"/>
            <p:cNvSpPr txBox="1"/>
            <p:nvPr/>
          </p:nvSpPr>
          <p:spPr>
            <a:xfrm>
              <a:off x="6373357" y="4495127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Rows are users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5830433" y="339634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6692" y="6024926"/>
            <a:ext cx="2555649" cy="833074"/>
            <a:chOff x="3126692" y="6024926"/>
            <a:chExt cx="2555649" cy="833074"/>
          </a:xfrm>
        </p:grpSpPr>
        <p:sp>
          <p:nvSpPr>
            <p:cNvPr id="9" name="TextBox 8"/>
            <p:cNvSpPr txBox="1"/>
            <p:nvPr/>
          </p:nvSpPr>
          <p:spPr>
            <a:xfrm>
              <a:off x="3514836" y="6488668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Cols are items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4141105" y="501051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“fill in” the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matrix is </a:t>
            </a:r>
            <a:r>
              <a:rPr lang="en-US" dirty="0">
                <a:solidFill>
                  <a:schemeClr val="tx2"/>
                </a:solidFill>
              </a:rPr>
              <a:t>sparse</a:t>
            </a:r>
            <a:r>
              <a:rPr lang="en-US" dirty="0"/>
              <a:t>, but the empty cells are not (necessarily) zero!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180771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9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User-user: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users who look like me </a:t>
            </a:r>
            <a:r>
              <a:rPr lang="mr-IN" b="0" dirty="0"/>
              <a:t>–</a:t>
            </a:r>
            <a:r>
              <a:rPr lang="en-US" b="0" dirty="0"/>
              <a:t> based on items that we’ve both rated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Predict scores for my unrated items as average of those users</a:t>
            </a:r>
          </a:p>
          <a:p>
            <a:r>
              <a:rPr lang="en-US" dirty="0"/>
              <a:t>Item-item: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similar items (based on scores from all users who have rated), predict scores for other users based off this</a:t>
            </a:r>
          </a:p>
          <a:p>
            <a:r>
              <a:rPr lang="en-US" dirty="0"/>
              <a:t>Matrix factorization: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a low-rank decomposition of </a:t>
            </a:r>
            <a:r>
              <a:rPr lang="en-US" b="0" i="1" dirty="0"/>
              <a:t>X</a:t>
            </a:r>
            <a:r>
              <a:rPr lang="en-US" b="0" dirty="0"/>
              <a:t> that agrees (exactly, approximately) at the observed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6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1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 via Matrix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all entries </a:t>
            </a:r>
            <a:r>
              <a:rPr lang="en-US" dirty="0" err="1"/>
              <a:t>i</a:t>
            </a:r>
            <a:r>
              <a:rPr lang="en-US" dirty="0"/>
              <a:t>, j of ratings matrix</a:t>
            </a:r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: approximate as 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User-specific weights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Item-specific weights</a:t>
            </a:r>
          </a:p>
          <a:p>
            <a:r>
              <a:rPr lang="en-US" dirty="0">
                <a:solidFill>
                  <a:schemeClr val="tx2"/>
                </a:solidFill>
              </a:rPr>
              <a:t>Hypothesis function</a:t>
            </a:r>
            <a:r>
              <a:rPr lang="en-US" dirty="0"/>
              <a:t>:       ???????????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Loss function</a:t>
            </a:r>
            <a:r>
              <a:rPr lang="en-US" dirty="0"/>
              <a:t>: least squares on observed entries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:      (S is observed entries)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64" y="1738086"/>
            <a:ext cx="17145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86" y="3005300"/>
            <a:ext cx="12319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283" y="2571729"/>
            <a:ext cx="12700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3889468"/>
            <a:ext cx="56515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057" y="4775450"/>
            <a:ext cx="53975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186" y="5787618"/>
            <a:ext cx="46609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286" y="2090058"/>
            <a:ext cx="812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75829" cy="1371600"/>
          </a:xfrm>
        </p:spPr>
        <p:txBody>
          <a:bodyPr/>
          <a:lstStyle/>
          <a:p>
            <a:r>
              <a:rPr lang="en-US"/>
              <a:t>Optimization for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Matrix factorization is non-convex; we won’t go for perfect</a:t>
            </a:r>
          </a:p>
          <a:p>
            <a:r>
              <a:rPr lang="en-US" dirty="0"/>
              <a:t>Consider the objective </a:t>
            </a:r>
            <a:r>
              <a:rPr lang="en-US" dirty="0" err="1"/>
              <a:t>w.r.t</a:t>
            </a:r>
            <a:r>
              <a:rPr lang="en-US" dirty="0"/>
              <a:t>. a single term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just a least squares problem!  Analytic solution (3/9):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 (not optimal): repeatedly solve for all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until converged or bored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51579"/>
            <a:ext cx="49530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1" y="4239193"/>
            <a:ext cx="6172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Factorizing the ratings matrix X as</a:t>
            </a:r>
          </a:p>
          <a:p>
            <a:endParaRPr lang="en-US" dirty="0"/>
          </a:p>
          <a:p>
            <a:r>
              <a:rPr lang="en-US" dirty="0"/>
              <a:t>with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are only penalizing mismatches between UV and X at the </a:t>
            </a:r>
            <a:r>
              <a:rPr lang="en-US" dirty="0">
                <a:solidFill>
                  <a:schemeClr val="tx2"/>
                </a:solidFill>
              </a:rPr>
              <a:t>observed</a:t>
            </a:r>
            <a:r>
              <a:rPr lang="en-US" dirty="0"/>
              <a:t> entries in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64" y="2140857"/>
            <a:ext cx="54737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6" y="2785498"/>
            <a:ext cx="6705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1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this just PCA?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also performs a factorization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Or more precisely</a:t>
            </a:r>
          </a:p>
          <a:p>
            <a:endParaRPr lang="en-US" dirty="0"/>
          </a:p>
          <a:p>
            <a:r>
              <a:rPr lang="en-US" dirty="0"/>
              <a:t>In PCA, all entries are observed (or imputed beforehand)</a:t>
            </a:r>
          </a:p>
          <a:p>
            <a:endParaRPr lang="en-US" dirty="0"/>
          </a:p>
          <a:p>
            <a:r>
              <a:rPr lang="en-US" dirty="0"/>
              <a:t>Simplifies the solution to PCA (which we can solve exactly via the SVD) versus CF via matrix factorization (which we cannot)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57" y="1723572"/>
            <a:ext cx="13716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3" y="2148114"/>
            <a:ext cx="3276601" cy="4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4978400"/>
            <a:ext cx="8506733" cy="1747521"/>
          </a:xfrm>
        </p:spPr>
        <p:txBody>
          <a:bodyPr>
            <a:normAutofit/>
          </a:bodyPr>
          <a:lstStyle/>
          <a:p>
            <a:r>
              <a:rPr lang="en-US" dirty="0"/>
              <a:t>(Some more)</a:t>
            </a:r>
            <a:br>
              <a:rPr lang="en-US" dirty="0"/>
            </a:br>
            <a:r>
              <a:rPr lang="en-US" dirty="0"/>
              <a:t>Recommender Systems (ISH)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6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CF systems give predictions based on other users’ scores of the same item</a:t>
            </a:r>
          </a:p>
          <a:p>
            <a:r>
              <a:rPr lang="en-US" dirty="0"/>
              <a:t>Complementary idea: Find rules that </a:t>
            </a:r>
            <a:r>
              <a:rPr lang="en-US" dirty="0">
                <a:solidFill>
                  <a:schemeClr val="tx2"/>
                </a:solidFill>
              </a:rPr>
              <a:t>associate</a:t>
            </a:r>
            <a:r>
              <a:rPr lang="en-US" dirty="0"/>
              <a:t> the presence of one set of items with that of another set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57" y="3269659"/>
            <a:ext cx="5700486" cy="31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6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 of Association Rules</a:t>
            </a:r>
            <a:endParaRPr lang="en-US" altLang="en-US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Typical Rule form: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Head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and Head can be represented as sets of items (in transaction data) or as conjunction of predicates (in relational data)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Support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tx2"/>
                </a:solidFill>
              </a:rPr>
              <a:t>Confidence</a:t>
            </a:r>
          </a:p>
          <a:p>
            <a:pPr lvl="1"/>
            <a:r>
              <a:rPr lang="en-US" altLang="en-US" dirty="0"/>
              <a:t>Usually reported along with the rules</a:t>
            </a:r>
          </a:p>
          <a:p>
            <a:pPr lvl="1"/>
            <a:r>
              <a:rPr lang="en-US" altLang="en-US" dirty="0"/>
              <a:t>Metrics that indicate the strength of the item associations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{diaper, milk}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{beer} [support: 0.5%, confidence: 78%]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buys(x, "bread") /\ buys(x, “eggs")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buys(x, "milk") [sup: 0.6%, </a:t>
            </a:r>
            <a:r>
              <a:rPr lang="en-US" altLang="en-US" b="0" dirty="0" err="1"/>
              <a:t>conf</a:t>
            </a:r>
            <a:r>
              <a:rPr lang="en-US" altLang="en-US" b="0" dirty="0"/>
              <a:t>: 65%]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major(x, "CS") /\ takes(x, "DB")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grade(x, "A") [1%, 75%]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age(x,30-45) /\ income(x, 50K-75K)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owns(x, SUV)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age=“30-45”, income=“50K-75K”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car=“SUV”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Rules: Basic Concepts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Let D be database of transactions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 I be the set of items that appear in the database: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e.g., I = {A, B, C, D, E, F}</a:t>
            </a:r>
          </a:p>
          <a:p>
            <a:r>
              <a:rPr lang="en-GB" dirty="0"/>
              <a:t>Each transaction t is a subset of I</a:t>
            </a:r>
          </a:p>
          <a:p>
            <a:r>
              <a:rPr lang="en-GB" dirty="0"/>
              <a:t>A rule is an implication among </a:t>
            </a:r>
            <a:r>
              <a:rPr lang="en-GB" dirty="0" err="1"/>
              <a:t>itemsets</a:t>
            </a:r>
            <a:r>
              <a:rPr lang="en-GB" dirty="0"/>
              <a:t> X and Y, of the form by X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Y, where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Y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and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 </a:t>
            </a:r>
            <a:r>
              <a:rPr lang="en-GB" dirty="0"/>
              <a:t>Y=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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e.g.: {B,C}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{A}</a:t>
            </a:r>
          </a:p>
          <a:p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86806" y="2106227"/>
          <a:ext cx="2514600" cy="181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r>
                        <a:rPr lang="en-US" sz="160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B,</a:t>
                      </a:r>
                      <a:r>
                        <a:rPr lang="en-US" sz="1600" baseline="0" dirty="0"/>
                        <a:t> 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B, E,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42114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85800" y="228600"/>
            <a:ext cx="8229600" cy="731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600" b="1" dirty="0">
              <a:solidFill>
                <a:schemeClr val="accent2"/>
              </a:solidFill>
              <a:latin typeface="+mj-lt"/>
              <a:ea typeface="DejaVu LGC Sans" charset="0"/>
              <a:cs typeface="DejaVu LGC Sans" charset="0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181600" y="1106001"/>
            <a:ext cx="3656013" cy="2193925"/>
            <a:chOff x="3408" y="1316"/>
            <a:chExt cx="2303" cy="1382"/>
          </a:xfrm>
        </p:grpSpPr>
        <p:graphicFrame>
          <p:nvGraphicFramePr>
            <p:cNvPr id="9220" name="Object 4"/>
            <p:cNvGraphicFramePr>
              <a:graphicFrameLocks noChangeAspect="1"/>
            </p:cNvGraphicFramePr>
            <p:nvPr/>
          </p:nvGraphicFramePr>
          <p:xfrm>
            <a:off x="3408" y="1316"/>
            <a:ext cx="2304" cy="1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r:id="rId4" imgW="3359338" imgH="2015504" progId="Word.Document.8">
                    <p:embed/>
                  </p:oleObj>
                </mc:Choice>
                <mc:Fallback>
                  <p:oleObj r:id="rId4" imgW="3359338" imgH="2015504" progId="Word.Document.8">
                    <p:embed/>
                    <p:pic>
                      <p:nvPicPr>
                        <p:cNvPr id="92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316"/>
                          <a:ext cx="2304" cy="1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3408" y="1316"/>
              <a:ext cx="2304" cy="13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73663" y="3517107"/>
            <a:ext cx="3665538" cy="2694049"/>
            <a:chOff x="194285" y="1137383"/>
            <a:chExt cx="3665538" cy="269404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659423" y="1754982"/>
              <a:ext cx="1905000" cy="1371600"/>
            </a:xfrm>
            <a:prstGeom prst="ellipse">
              <a:avLst/>
            </a:prstGeom>
            <a:noFill/>
            <a:ln w="255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345223" y="1754982"/>
              <a:ext cx="1905000" cy="1524000"/>
            </a:xfrm>
            <a:prstGeom prst="ellipse">
              <a:avLst/>
            </a:prstGeom>
            <a:noFill/>
            <a:ln w="255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886436" y="2440782"/>
              <a:ext cx="231775" cy="762000"/>
            </a:xfrm>
            <a:prstGeom prst="line">
              <a:avLst/>
            </a:prstGeom>
            <a:noFill/>
            <a:ln w="93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793023" y="1829595"/>
              <a:ext cx="228600" cy="688975"/>
            </a:xfrm>
            <a:prstGeom prst="lin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1877036" y="1600995"/>
              <a:ext cx="79375" cy="917575"/>
            </a:xfrm>
            <a:prstGeom prst="line">
              <a:avLst/>
            </a:prstGeom>
            <a:noFill/>
            <a:ln w="936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564423" y="1297782"/>
              <a:ext cx="1219200" cy="11636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buys diaper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886436" y="1145382"/>
              <a:ext cx="1425575" cy="6362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buys both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80023" y="3202782"/>
              <a:ext cx="1296988" cy="6286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buys beer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94285" y="1137383"/>
              <a:ext cx="3665538" cy="2694049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752600"/>
            <a:ext cx="4640263" cy="43735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A set of one or more items</a:t>
            </a: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E.g.: {Milk, Bread, Diaper}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k-</a:t>
            </a:r>
            <a:r>
              <a:rPr lang="en-GB" sz="1800" dirty="0" err="1">
                <a:ea typeface="DejaVu LGC Sans" charset="0"/>
                <a:cs typeface="DejaVu LGC Sans" charset="0"/>
              </a:rPr>
              <a:t>itemset</a:t>
            </a:r>
            <a:endParaRPr lang="en-GB" sz="1800" dirty="0">
              <a:ea typeface="DejaVu LGC Sans" charset="0"/>
              <a:cs typeface="DejaVu LGC Sans" charset="0"/>
            </a:endParaRP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An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r>
              <a:rPr lang="en-GB" dirty="0">
                <a:ea typeface="DejaVu LGC Sans" charset="0"/>
                <a:cs typeface="DejaVu LGC Sans" charset="0"/>
              </a:rPr>
              <a:t> that contains k items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 count (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dirty="0">
                <a:ea typeface="DejaVu LGC Sans" charset="0"/>
                <a:cs typeface="DejaVu LGC Sans" charset="0"/>
              </a:rPr>
              <a:t>)‏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Frequency of occurrence of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(number of transactions in which it appears)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</a:t>
            </a:r>
            <a:r>
              <a:rPr lang="en-GB" sz="1800" b="0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sz="1800" b="0" dirty="0">
                <a:ea typeface="DejaVu LGC Sans" charset="0"/>
                <a:cs typeface="DejaVu LGC Sans" charset="0"/>
              </a:rPr>
              <a:t>({Milk,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Bread,Diaper</a:t>
            </a:r>
            <a:r>
              <a:rPr lang="en-GB" sz="1800" b="0" dirty="0">
                <a:ea typeface="DejaVu LGC Sans" charset="0"/>
                <a:cs typeface="DejaVu LGC Sans" charset="0"/>
              </a:rPr>
              <a:t>}) = 2 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Fraction of the transactions in which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appears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s({Milk, Bread, Diaper}) = 2/5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Frequent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whose support is greater than or equal to a </a:t>
            </a:r>
            <a:r>
              <a:rPr lang="en-GB" sz="1800" b="0" i="1" dirty="0" err="1">
                <a:ea typeface="DejaVu LGC Sans" charset="0"/>
                <a:cs typeface="DejaVu LGC Sans" charset="0"/>
              </a:rPr>
              <a:t>minsup</a:t>
            </a:r>
            <a:r>
              <a:rPr lang="en-GB" sz="1800" b="0" dirty="0">
                <a:ea typeface="DejaVu LGC Sans" charset="0"/>
                <a:cs typeface="DejaVu LGC Sans" charset="0"/>
              </a:rPr>
              <a:t> threshold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040135" y="3447281"/>
            <a:ext cx="3798377" cy="2737621"/>
            <a:chOff x="2998" y="2201"/>
            <a:chExt cx="2508" cy="1695"/>
          </a:xfrm>
        </p:grpSpPr>
        <p:sp>
          <p:nvSpPr>
            <p:cNvPr id="38915" name="Text Box 3"/>
            <p:cNvSpPr txBox="1">
              <a:spLocks noChangeArrowheads="1"/>
            </p:cNvSpPr>
            <p:nvPr/>
          </p:nvSpPr>
          <p:spPr bwMode="auto">
            <a:xfrm>
              <a:off x="3002" y="2201"/>
              <a:ext cx="797" cy="2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1" dirty="0">
                  <a:solidFill>
                    <a:schemeClr val="tx2"/>
                  </a:solidFill>
                  <a:ea typeface="DejaVu LGC Sans" charset="0"/>
                  <a:cs typeface="DejaVu LGC Sans" charset="0"/>
                </a:rPr>
                <a:t>Example:</a:t>
              </a:r>
            </a:p>
          </p:txBody>
        </p:sp>
        <p:graphicFrame>
          <p:nvGraphicFramePr>
            <p:cNvPr id="38916" name="Object 4"/>
            <p:cNvGraphicFramePr>
              <a:graphicFrameLocks noChangeAspect="1"/>
            </p:cNvGraphicFramePr>
            <p:nvPr/>
          </p:nvGraphicFramePr>
          <p:xfrm>
            <a:off x="2998" y="2540"/>
            <a:ext cx="171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Equation" r:id="rId4" imgW="1434960" imgH="203040" progId="Equation.3">
                    <p:embed/>
                  </p:oleObj>
                </mc:Choice>
                <mc:Fallback>
                  <p:oleObj name="Equation" r:id="rId4" imgW="1434960" imgH="203040" progId="Equation.3">
                    <p:embed/>
                    <p:pic>
                      <p:nvPicPr>
                        <p:cNvPr id="3891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8" y="2540"/>
                          <a:ext cx="1711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7" name="Object 5"/>
            <p:cNvGraphicFramePr>
              <a:graphicFrameLocks noChangeAspect="1"/>
            </p:cNvGraphicFramePr>
            <p:nvPr/>
          </p:nvGraphicFramePr>
          <p:xfrm>
            <a:off x="3023" y="2885"/>
            <a:ext cx="2479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Equation" r:id="rId6" imgW="2209680" imgH="431640" progId="Equation.3">
                    <p:embed/>
                  </p:oleObj>
                </mc:Choice>
                <mc:Fallback>
                  <p:oleObj name="Equation" r:id="rId6" imgW="2209680" imgH="431640" progId="Equation.3">
                    <p:embed/>
                    <p:pic>
                      <p:nvPicPr>
                        <p:cNvPr id="389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3" y="2885"/>
                          <a:ext cx="2479" cy="4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8" name="Object 6"/>
            <p:cNvGraphicFramePr>
              <a:graphicFrameLocks noChangeAspect="1"/>
            </p:cNvGraphicFramePr>
            <p:nvPr/>
          </p:nvGraphicFramePr>
          <p:xfrm>
            <a:off x="3031" y="3456"/>
            <a:ext cx="2475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r:id="rId8" imgW="4470120" imgH="787320" progId="Equation.3">
                    <p:embed/>
                  </p:oleObj>
                </mc:Choice>
                <mc:Fallback>
                  <p:oleObj r:id="rId8" imgW="4470120" imgH="787320" progId="Equation.3">
                    <p:embed/>
                    <p:pic>
                      <p:nvPicPr>
                        <p:cNvPr id="3891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1" y="3456"/>
                          <a:ext cx="2475" cy="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5410200" y="1295400"/>
            <a:ext cx="3586163" cy="2151063"/>
            <a:chOff x="3408" y="816"/>
            <a:chExt cx="2259" cy="1355"/>
          </a:xfrm>
        </p:grpSpPr>
        <p:graphicFrame>
          <p:nvGraphicFramePr>
            <p:cNvPr id="38921" name="Object 9"/>
            <p:cNvGraphicFramePr>
              <a:graphicFrameLocks noChangeAspect="1"/>
            </p:cNvGraphicFramePr>
            <p:nvPr/>
          </p:nvGraphicFramePr>
          <p:xfrm>
            <a:off x="3408" y="816"/>
            <a:ext cx="2260" cy="1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r:id="rId10" imgW="3359338" imgH="2015504" progId="Word.Document.8">
                    <p:embed/>
                  </p:oleObj>
                </mc:Choice>
                <mc:Fallback>
                  <p:oleObj r:id="rId10" imgW="3359338" imgH="2015504" progId="Word.Document.8">
                    <p:embed/>
                    <p:pic>
                      <p:nvPicPr>
                        <p:cNvPr id="389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816"/>
                          <a:ext cx="2260" cy="1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2" name="Text Box 10"/>
            <p:cNvSpPr txBox="1">
              <a:spLocks noChangeArrowheads="1"/>
            </p:cNvSpPr>
            <p:nvPr/>
          </p:nvSpPr>
          <p:spPr bwMode="auto">
            <a:xfrm>
              <a:off x="3408" y="816"/>
              <a:ext cx="2260" cy="135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53647" cy="43735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Association Rule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X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Y, where X and Y are non-overlapping </a:t>
            </a:r>
            <a:r>
              <a:rPr lang="en-GB" b="0" dirty="0" err="1">
                <a:ea typeface="DejaVu LGC Sans" charset="0"/>
                <a:cs typeface="DejaVu LGC Sans" charset="0"/>
              </a:rPr>
              <a:t>itemsets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{Milk, Diaper}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{Beer} </a:t>
            </a:r>
          </a:p>
          <a:p>
            <a:pPr marL="741363" lvl="1" indent="-284163">
              <a:lnSpc>
                <a:spcPct val="100000"/>
              </a:lnSpc>
              <a:spcBef>
                <a:spcPts val="450"/>
              </a:spcBef>
              <a:buClr>
                <a:srgbClr val="1F497D"/>
              </a:buClr>
              <a:buSzPct val="75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endParaRPr lang="en-GB" b="1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Rule Evaluation Metrics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Support (s)‏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Fraction of transactions that contain both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  <a:r>
              <a:rPr lang="en-GB" dirty="0">
                <a:ea typeface="DejaVu LGC Sans" charset="0"/>
                <a:cs typeface="DejaVu LGC Sans" charset="0"/>
              </a:rPr>
              <a:t> and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i.e., support of the </a:t>
            </a:r>
            <a:r>
              <a:rPr lang="en-GB" b="1" dirty="0" err="1">
                <a:ea typeface="DejaVu LGC Sans" charset="0"/>
                <a:cs typeface="DejaVu LGC Sans" charset="0"/>
              </a:rPr>
              <a:t>itemset</a:t>
            </a:r>
            <a:r>
              <a:rPr lang="en-GB" b="1" dirty="0">
                <a:ea typeface="DejaVu LGC Sans" charset="0"/>
                <a:cs typeface="DejaVu LGC Sans" charset="0"/>
              </a:rPr>
              <a:t> X</a:t>
            </a:r>
            <a:r>
              <a:rPr lang="en-GB" sz="1600" b="1" dirty="0">
                <a:ea typeface="DejaVu LGC Sans" charset="0"/>
                <a:cs typeface="DejaVu LGC Sans" charset="0"/>
              </a:rPr>
              <a:t> </a:t>
            </a:r>
            <a:r>
              <a:rPr lang="en-GB" b="1" dirty="0">
                <a:latin typeface="Symbol" panose="05050102010706020507" pitchFamily="18" charset="2"/>
                <a:ea typeface="DejaVu LGC Sans" charset="0"/>
                <a:cs typeface="DejaVu LGC Sans" charset="0"/>
                <a:sym typeface="Symbol"/>
              </a:rPr>
              <a:t></a:t>
            </a:r>
            <a:r>
              <a:rPr lang="en-GB" sz="1600" b="1" dirty="0">
                <a:ea typeface="DejaVu LGC Sans" charset="0"/>
                <a:cs typeface="DejaVu LGC Sans" charset="0"/>
                <a:sym typeface="Symbol"/>
              </a:rPr>
              <a:t>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Confidence (c)‏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Measures how often items in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appear in transactions that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contain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13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Another interpretation of support and confidence for </a:t>
            </a:r>
            <a:r>
              <a:rPr lang="en-GB" i="1" dirty="0">
                <a:ea typeface="DejaVu LGC Sans" charset="0"/>
                <a:cs typeface="DejaVu LGC Sans" charset="0"/>
              </a:rPr>
              <a:t>X </a:t>
            </a:r>
            <a:r>
              <a:rPr lang="en-GB" i="1" dirty="0">
                <a:ea typeface="DejaVu LGC Sans" charset="0"/>
                <a:cs typeface="DejaVu LGC Sans" charset="0"/>
                <a:sym typeface="Wingdings" pitchFamily="2" charset="2"/>
              </a:rPr>
              <a:t></a:t>
            </a:r>
            <a:r>
              <a:rPr lang="en-GB" i="1" dirty="0">
                <a:ea typeface="DejaVu LGC Sans" charset="0"/>
                <a:cs typeface="DejaVu LGC Sans" charset="0"/>
              </a:rPr>
              <a:t>  Y</a:t>
            </a:r>
          </a:p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>
              <a:solidFill>
                <a:srgbClr val="000000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Support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is the </a:t>
            </a: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probability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that a transaction contains</a:t>
            </a:r>
            <a:r>
              <a:rPr lang="en-GB" dirty="0">
                <a:ea typeface="DejaVu LGC Sans" charset="0"/>
                <a:cs typeface="DejaVu LGC Sans" charset="0"/>
              </a:rPr>
              <a:t> {X 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</a:t>
            </a:r>
            <a:r>
              <a:rPr lang="en-GB" dirty="0">
                <a:ea typeface="DejaVu LGC Sans" charset="0"/>
                <a:cs typeface="DejaVu LGC Sans" charset="0"/>
              </a:rPr>
              <a:t> Y} or </a:t>
            </a:r>
            <a:r>
              <a:rPr lang="en-GB" dirty="0" err="1">
                <a:ea typeface="DejaVu LGC Sans" charset="0"/>
                <a:cs typeface="DejaVu LGC Sans" charset="0"/>
              </a:rPr>
              <a:t>Pr</a:t>
            </a:r>
            <a:r>
              <a:rPr lang="en-GB" dirty="0">
                <a:ea typeface="DejaVu LGC Sans" charset="0"/>
                <a:cs typeface="DejaVu LGC Sans" charset="0"/>
              </a:rPr>
              <a:t>(X /\ Y)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Confidence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is the </a:t>
            </a:r>
            <a:r>
              <a:rPr lang="en-GB" b="1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conditional probability</a:t>
            </a:r>
            <a:r>
              <a:rPr lang="en-GB" b="1" dirty="0">
                <a:ea typeface="DejaVu LGC Sans" charset="0"/>
                <a:cs typeface="DejaVu LGC Sans" charset="0"/>
              </a:rPr>
              <a:t> </a:t>
            </a:r>
            <a:r>
              <a:rPr lang="en-GB" b="1" i="1" dirty="0"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that a transaction will contains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given that it contains X</a:t>
            </a:r>
            <a:r>
              <a:rPr lang="en-GB" b="1" dirty="0">
                <a:ea typeface="DejaVu LGC Sans" charset="0"/>
                <a:cs typeface="DejaVu LGC Sans" charset="0"/>
              </a:rPr>
              <a:t> or  </a:t>
            </a:r>
            <a:r>
              <a:rPr lang="en-GB" b="1" dirty="0" err="1">
                <a:ea typeface="DejaVu LGC Sans" charset="0"/>
                <a:cs typeface="DejaVu LGC Sans" charset="0"/>
              </a:rPr>
              <a:t>Pr</a:t>
            </a:r>
            <a:r>
              <a:rPr lang="en-GB" b="1" dirty="0">
                <a:ea typeface="DejaVu LGC Sans" charset="0"/>
                <a:cs typeface="DejaVu LGC Sans" charset="0"/>
              </a:rPr>
              <a:t>(Y | X)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2040" y="5333633"/>
            <a:ext cx="6073444" cy="58477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confidence(X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 = 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                                = 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support(X)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2040" y="3477541"/>
            <a:ext cx="5838763" cy="33855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support(X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=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 =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|D|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Interestingness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Rules:</a:t>
            </a:r>
            <a:br>
              <a:rPr lang="en-US" dirty="0"/>
            </a:br>
            <a:r>
              <a:rPr lang="en-US" dirty="0"/>
              <a:t>Interestingness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considerations of how interesting a rule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equal to 1 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independent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greater than 1    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 some sense dependent</a:t>
            </a:r>
          </a:p>
          <a:p>
            <a:r>
              <a:rPr lang="en-US" dirty="0">
                <a:solidFill>
                  <a:schemeClr val="tx2"/>
                </a:solidFill>
              </a:rPr>
              <a:t>Conviction</a:t>
            </a:r>
            <a:r>
              <a:rPr lang="en-US" dirty="0"/>
              <a:t> measures frequency of X and Y occurring together, vs. how frequently X occurs but not Y</a:t>
            </a:r>
          </a:p>
          <a:p>
            <a:r>
              <a:rPr lang="en-US" dirty="0"/>
              <a:t>Many others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02543"/>
            <a:ext cx="4343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Orange3 is a {GUI, Python API, </a:t>
            </a:r>
            <a:r>
              <a:rPr lang="mr-IN" dirty="0"/>
              <a:t>…</a:t>
            </a:r>
            <a:r>
              <a:rPr lang="en-US" dirty="0"/>
              <a:t>}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Enumerates frequent </a:t>
            </a:r>
            <a:r>
              <a:rPr lang="en-US" b="0" dirty="0" err="1"/>
              <a:t>itemsets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association rule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(Wrapper calls to, shared functionality with, </a:t>
            </a:r>
            <a:r>
              <a:rPr lang="en-US" b="0" dirty="0" err="1"/>
              <a:t>Scikit</a:t>
            </a:r>
            <a:r>
              <a:rPr lang="en-US" b="0" dirty="0"/>
              <a:t>-Learn)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 ales-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erjavec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orange3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https://blog.biolab.si/2016/04/25/association-rules-in-orange/</a:t>
            </a:r>
            <a:endParaRPr lang="en-US" dirty="0"/>
          </a:p>
          <a:p>
            <a:r>
              <a:rPr lang="en-US" dirty="0"/>
              <a:t>In general: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useful for interpretable, fast data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Typically doesn’t consider order, scalability issues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30928</TotalTime>
  <Words>2259</Words>
  <Application>Microsoft Macintosh PowerPoint</Application>
  <PresentationFormat>On-screen Show (4:3)</PresentationFormat>
  <Paragraphs>496</Paragraphs>
  <Slides>92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Arial</vt:lpstr>
      <vt:lpstr>Arial Black</vt:lpstr>
      <vt:lpstr>Calibri</vt:lpstr>
      <vt:lpstr>Courier</vt:lpstr>
      <vt:lpstr>Symbol</vt:lpstr>
      <vt:lpstr>Wingdings</vt:lpstr>
      <vt:lpstr>Essential</vt:lpstr>
      <vt:lpstr>Word.Document.8</vt:lpstr>
      <vt:lpstr>Equation</vt:lpstr>
      <vt:lpstr>Equation.3</vt:lpstr>
      <vt:lpstr>Introduction to  Data Science</vt:lpstr>
      <vt:lpstr>Announcements</vt:lpstr>
      <vt:lpstr>Quick Aside for Project #3</vt:lpstr>
      <vt:lpstr>Quick Aside for Project #3</vt:lpstr>
      <vt:lpstr>Today’s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PowerPoint Presentation</vt:lpstr>
      <vt:lpstr>K-Means</vt:lpstr>
      <vt:lpstr>PowerPoint Presentation</vt:lpstr>
      <vt:lpstr>A (Lucky) example</vt:lpstr>
      <vt:lpstr>A (Lucky) example</vt:lpstr>
      <vt:lpstr>A (Lucky)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Dimensionality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PCA in Python</vt:lpstr>
      <vt:lpstr>How to use PCA &amp; Friends in practice</vt:lpstr>
      <vt:lpstr>Recommender Systems &amp; Collaborative filtering</vt:lpstr>
      <vt:lpstr>Netflix Prize</vt:lpstr>
      <vt:lpstr>Recommender Systems</vt:lpstr>
      <vt:lpstr>Prediction</vt:lpstr>
      <vt:lpstr>Collaborative filtering</vt:lpstr>
      <vt:lpstr>Matrix view</vt:lpstr>
      <vt:lpstr>Approaches to CF</vt:lpstr>
      <vt:lpstr>CF via Matrix factorization</vt:lpstr>
      <vt:lpstr>Optimization for CF</vt:lpstr>
      <vt:lpstr>What are we doing?</vt:lpstr>
      <vt:lpstr>Isn’t this just PCA?</vt:lpstr>
      <vt:lpstr>(Some more) Recommender Systems (ISH)</vt:lpstr>
      <vt:lpstr>Association rules</vt:lpstr>
      <vt:lpstr>Format of Association Rules</vt:lpstr>
      <vt:lpstr>Association Rules: Basic Concepts</vt:lpstr>
      <vt:lpstr>Association Rules: Basic Concepts</vt:lpstr>
      <vt:lpstr>Association Rules: Basic Concepts</vt:lpstr>
      <vt:lpstr>Association Rules: Interestingness</vt:lpstr>
      <vt:lpstr>Association Rules: Interestingness</vt:lpstr>
      <vt:lpstr>Association Rules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3733</cp:revision>
  <cp:lastPrinted>2017-04-18T19:00:08Z</cp:lastPrinted>
  <dcterms:created xsi:type="dcterms:W3CDTF">2013-03-05T15:39:19Z</dcterms:created>
  <dcterms:modified xsi:type="dcterms:W3CDTF">2019-11-07T21:36:59Z</dcterms:modified>
</cp:coreProperties>
</file>